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79" r:id="rId5"/>
    <p:sldId id="277" r:id="rId6"/>
    <p:sldId id="259" r:id="rId7"/>
    <p:sldId id="261" r:id="rId8"/>
    <p:sldId id="275" r:id="rId9"/>
    <p:sldId id="280" r:id="rId10"/>
    <p:sldId id="262" r:id="rId11"/>
    <p:sldId id="263" r:id="rId12"/>
    <p:sldId id="283" r:id="rId13"/>
    <p:sldId id="264" r:id="rId14"/>
    <p:sldId id="274" r:id="rId15"/>
    <p:sldId id="265" r:id="rId16"/>
    <p:sldId id="266" r:id="rId17"/>
    <p:sldId id="267" r:id="rId18"/>
    <p:sldId id="268" r:id="rId19"/>
    <p:sldId id="282" r:id="rId20"/>
    <p:sldId id="260" r:id="rId21"/>
    <p:sldId id="269" r:id="rId22"/>
    <p:sldId id="270" r:id="rId23"/>
    <p:sldId id="281" r:id="rId24"/>
    <p:sldId id="271" r:id="rId25"/>
    <p:sldId id="273" r:id="rId26"/>
    <p:sldId id="278" r:id="rId27"/>
    <p:sldId id="27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0D62-A73E-4BDA-80B2-FB971F37641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234A4-4122-4D17-85CC-38146DD3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00A1-C2B8-4977-BFB3-BCF174F54D9B}" type="datetime1">
              <a:rPr lang="en-US" smtClean="0"/>
              <a:t>9/20/2019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5722-F7D8-481F-9173-006CA580E696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C923-116A-4B9E-AA72-0B53C73FC4EA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550C-075F-4935-BE9A-C5B838B80053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7B15-67C1-4D51-B3DD-48BB1C1C1273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E3F6-973D-49E9-923F-B40226ADC2C1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80D5-63C4-4B9D-98E8-7372497FB85A}" type="datetime1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85A3-3D01-4AA8-A3F3-3936A74DF151}" type="datetime1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1DF-88CB-480D-93B6-491EDF45B849}" type="datetime1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CEDD-F26C-4EF3-ACAB-A5067F72E9BB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0842-26E0-4AD1-9B28-4AEF8CCF58FF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1DC778-C180-4FB3-ABD0-7B2A825DC5D6}" type="datetime1">
              <a:rPr lang="en-US" smtClean="0"/>
              <a:t>9/20/2019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F78D29-B311-46CB-81D9-57478C0E53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 and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Image result for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73224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6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/>
          <a:lstStyle/>
          <a:p>
            <a:r>
              <a:rPr lang="en-US" dirty="0" smtClean="0"/>
              <a:t>The diffusion of water</a:t>
            </a:r>
            <a:endParaRPr lang="en-US" dirty="0"/>
          </a:p>
        </p:txBody>
      </p:sp>
      <p:pic>
        <p:nvPicPr>
          <p:cNvPr id="1026" name="Picture 2" descr="Image result for diffusion in and out of c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56654"/>
          <a:stretch/>
        </p:blipFill>
        <p:spPr bwMode="auto">
          <a:xfrm>
            <a:off x="1295400" y="2272722"/>
            <a:ext cx="3105150" cy="15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sm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45" y="1999094"/>
            <a:ext cx="284797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smosis plant ce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b="10677"/>
          <a:stretch/>
        </p:blipFill>
        <p:spPr bwMode="auto">
          <a:xfrm>
            <a:off x="2286000" y="4495800"/>
            <a:ext cx="5486400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76200"/>
            <a:ext cx="7498080" cy="819834"/>
          </a:xfrm>
        </p:spPr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pic>
        <p:nvPicPr>
          <p:cNvPr id="1026" name="Picture 2" descr="Image result for active trans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105" y="19812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2105" y="896034"/>
            <a:ext cx="5939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movement of molecules from low to high concentration using ATP energy.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72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2052" name="Picture 4" descr="Image result for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7" y="3486150"/>
            <a:ext cx="3238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uc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33600"/>
          </a:xfrm>
        </p:spPr>
        <p:txBody>
          <a:bodyPr/>
          <a:lstStyle/>
          <a:p>
            <a:r>
              <a:rPr lang="en-US" dirty="0" smtClean="0"/>
              <a:t>Controls the cell</a:t>
            </a:r>
          </a:p>
          <a:p>
            <a:r>
              <a:rPr lang="en-US" dirty="0" smtClean="0"/>
              <a:t>Storage of hereditary information in chromosomes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reproduction</a:t>
            </a:r>
            <a:endParaRPr lang="en-US" dirty="0"/>
          </a:p>
        </p:txBody>
      </p:sp>
      <p:pic>
        <p:nvPicPr>
          <p:cNvPr id="4" name="Picture 2" descr="Image result for nucleus repli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334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cell division, the chromosomes replicate.  A copy of information is sent to each cell.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03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 &amp; ER</a:t>
            </a:r>
            <a:endParaRPr lang="en-US" dirty="0"/>
          </a:p>
        </p:txBody>
      </p:sp>
      <p:pic>
        <p:nvPicPr>
          <p:cNvPr id="3078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971800"/>
            <a:ext cx="506436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468389"/>
            <a:ext cx="618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Protein Synthesis occurs at the ribosomes.  </a:t>
            </a:r>
          </a:p>
          <a:p>
            <a:r>
              <a:rPr lang="en-US" sz="2400" dirty="0" smtClean="0"/>
              <a:t>The ER transports the protein in the cell.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99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pic>
        <p:nvPicPr>
          <p:cNvPr id="5" name="Picture 2" descr="Image result for rib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87658"/>
            <a:ext cx="53054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417638"/>
            <a:ext cx="7866888" cy="4830761"/>
          </a:xfrm>
        </p:spPr>
        <p:txBody>
          <a:bodyPr/>
          <a:lstStyle/>
          <a:p>
            <a:r>
              <a:rPr lang="en-US" dirty="0" smtClean="0"/>
              <a:t>Amino acids (building blocks) are linked together to form proteins at the ribosomes.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1028" name="Picture 4" descr="Image result for mitochond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9" b="11891"/>
          <a:stretch/>
        </p:blipFill>
        <p:spPr bwMode="auto">
          <a:xfrm>
            <a:off x="4608075" y="175419"/>
            <a:ext cx="4492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0" y="2590800"/>
            <a:ext cx="6190488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Releases ATP energy from the bonds of glucose  </a:t>
            </a:r>
          </a:p>
          <a:p>
            <a:r>
              <a:rPr lang="en-US" dirty="0"/>
              <a:t>F</a:t>
            </a:r>
            <a:r>
              <a:rPr lang="en-US" dirty="0" smtClean="0"/>
              <a:t>uel for all of life’s activities in plants and animals.</a:t>
            </a:r>
            <a:endParaRPr lang="en-US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b="26182"/>
          <a:stretch/>
        </p:blipFill>
        <p:spPr bwMode="auto">
          <a:xfrm>
            <a:off x="228600" y="3959257"/>
            <a:ext cx="404606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Respiration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019288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stored energy in glucose along with oxygen is converted to a usable high energy molecule  ATP</a:t>
            </a:r>
          </a:p>
          <a:p>
            <a:pPr marL="82296" indent="0">
              <a:buNone/>
            </a:pPr>
            <a:endParaRPr lang="en-US" sz="2800" dirty="0"/>
          </a:p>
          <a:p>
            <a:pPr marL="82296" indent="0">
              <a:buNone/>
            </a:pPr>
            <a:r>
              <a:rPr lang="en-US" sz="2400" dirty="0" smtClean="0"/>
              <a:t>glucose  + oxygen </a:t>
            </a:r>
            <a:r>
              <a:rPr lang="en-US" sz="2400" dirty="0" smtClean="0">
                <a:sym typeface="Wingdings" panose="05000000000000000000" pitchFamily="2" charset="2"/>
              </a:rPr>
              <a:t> ATP energy + carbon dioxide + water</a:t>
            </a:r>
          </a:p>
          <a:p>
            <a:pPr marL="82296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82296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C</a:t>
            </a:r>
            <a:r>
              <a:rPr lang="en-US" sz="2400" baseline="-25000" dirty="0" smtClean="0">
                <a:sym typeface="Wingdings" panose="05000000000000000000" pitchFamily="2" charset="2"/>
              </a:rPr>
              <a:t>6</a:t>
            </a:r>
            <a:r>
              <a:rPr lang="en-US" sz="2400" dirty="0" smtClean="0">
                <a:sym typeface="Wingdings" panose="05000000000000000000" pitchFamily="2" charset="2"/>
              </a:rPr>
              <a:t>H</a:t>
            </a:r>
            <a:r>
              <a:rPr lang="en-US" sz="2400" baseline="-25000" dirty="0" smtClean="0">
                <a:sym typeface="Wingdings" panose="05000000000000000000" pitchFamily="2" charset="2"/>
              </a:rPr>
              <a:t>12</a:t>
            </a:r>
            <a:r>
              <a:rPr lang="en-US" sz="2400" dirty="0" smtClean="0">
                <a:sym typeface="Wingdings" panose="05000000000000000000" pitchFamily="2" charset="2"/>
              </a:rPr>
              <a:t>O</a:t>
            </a:r>
            <a:r>
              <a:rPr lang="en-US" sz="2400" baseline="-25000" dirty="0" smtClean="0">
                <a:sym typeface="Wingdings" panose="05000000000000000000" pitchFamily="2" charset="2"/>
              </a:rPr>
              <a:t>6</a:t>
            </a:r>
            <a:r>
              <a:rPr lang="en-US" sz="2400" dirty="0" smtClean="0">
                <a:sym typeface="Wingdings" panose="05000000000000000000" pitchFamily="2" charset="2"/>
              </a:rPr>
              <a:t> +    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    ATP energy  +     CO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     + 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</a:t>
            </a:r>
            <a:endParaRPr lang="en-US" sz="2400" dirty="0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b="26182"/>
          <a:stretch/>
        </p:blipFill>
        <p:spPr bwMode="auto">
          <a:xfrm>
            <a:off x="3172139" y="4102132"/>
            <a:ext cx="3503810" cy="24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990600"/>
          </a:xfrm>
        </p:spPr>
        <p:txBody>
          <a:bodyPr/>
          <a:lstStyle/>
          <a:p>
            <a:r>
              <a:rPr lang="en-US" dirty="0" smtClean="0"/>
              <a:t>ATP = adenosine triphosphate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461248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ATP is a usable form of energy for cell activities</a:t>
            </a:r>
          </a:p>
          <a:p>
            <a:r>
              <a:rPr lang="en-US" dirty="0" smtClean="0"/>
              <a:t>When the bond is broken, energy is released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4326331" cy="44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the basic unit of life</a:t>
            </a:r>
          </a:p>
          <a:p>
            <a:r>
              <a:rPr lang="en-US" dirty="0" smtClean="0"/>
              <a:t>All living things are composed of one or more cells</a:t>
            </a:r>
          </a:p>
          <a:p>
            <a:r>
              <a:rPr lang="en-US" dirty="0" smtClean="0"/>
              <a:t>Cells come from pre-existing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vs. Animal</a:t>
            </a:r>
            <a:endParaRPr lang="en-US" dirty="0"/>
          </a:p>
        </p:txBody>
      </p:sp>
      <p:sp>
        <p:nvSpPr>
          <p:cNvPr id="4" name="AutoShape 2" descr="Image result for plant cell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33399" y="990600"/>
            <a:ext cx="856923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Differences between plant and animal cells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Cell wall - supports the cell, outside of cell membrane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Chloroplast – where photosynthesis occurs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Large vacuole – water storage</a:t>
            </a:r>
            <a:endParaRPr lang="en-US" sz="2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609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029200"/>
          </a:xfrm>
        </p:spPr>
        <p:txBody>
          <a:bodyPr/>
          <a:lstStyle/>
          <a:p>
            <a:r>
              <a:rPr lang="en-US" sz="2800" dirty="0" smtClean="0"/>
              <a:t>Where photosynthesis occurs in plant cells</a:t>
            </a:r>
          </a:p>
          <a:p>
            <a:r>
              <a:rPr lang="en-US" sz="2800" dirty="0" smtClean="0"/>
              <a:t>Solar energy is used to combine inorganic </a:t>
            </a:r>
            <a:r>
              <a:rPr lang="en-US" sz="2800" dirty="0"/>
              <a:t>molecules </a:t>
            </a:r>
            <a:r>
              <a:rPr lang="en-US" sz="2800" dirty="0" smtClean="0"/>
              <a:t>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  into </a:t>
            </a:r>
            <a:r>
              <a:rPr lang="en-US" sz="2800" dirty="0"/>
              <a:t>energy </a:t>
            </a:r>
            <a:r>
              <a:rPr lang="en-US" sz="2800" dirty="0" smtClean="0"/>
              <a:t> </a:t>
            </a:r>
            <a:r>
              <a:rPr lang="en-US" sz="2800" dirty="0"/>
              <a:t>rich organic compounds </a:t>
            </a:r>
            <a:r>
              <a:rPr lang="en-US" sz="2800" dirty="0" smtClean="0"/>
              <a:t>(C6H12O6) </a:t>
            </a:r>
            <a:r>
              <a:rPr lang="en-US" sz="2800" dirty="0"/>
              <a:t>and release oxygen to the environment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Image result for chloropla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 bwMode="auto">
          <a:xfrm>
            <a:off x="1676400" y="3886200"/>
            <a:ext cx="2181225" cy="19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loroplast elo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373957" cy="2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5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81400"/>
            <a:ext cx="7943088" cy="2895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     Reactants		</a:t>
            </a:r>
            <a:r>
              <a:rPr lang="en-US" dirty="0"/>
              <a:t>	</a:t>
            </a:r>
            <a:r>
              <a:rPr lang="en-US" dirty="0" smtClean="0"/>
              <a:t>    Products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    +    H</a:t>
            </a:r>
            <a:r>
              <a:rPr lang="en-US" baseline="-25000" dirty="0" smtClean="0"/>
              <a:t>2</a:t>
            </a:r>
            <a:r>
              <a:rPr lang="en-US" dirty="0" smtClean="0"/>
              <a:t>O   </a:t>
            </a:r>
            <a:r>
              <a:rPr lang="en-US" dirty="0" smtClean="0">
                <a:sym typeface="Wingdings" pitchFamily="2" charset="2"/>
              </a:rPr>
              <a:t>   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 +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82296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82296" indent="0">
              <a:buNone/>
            </a:pPr>
            <a:r>
              <a:rPr lang="en-US" dirty="0" smtClean="0">
                <a:sym typeface="Wingdings" pitchFamily="2" charset="2"/>
              </a:rPr>
              <a:t>Carbon dioxide + water  glucose + oxygen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photosynth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hotosynthe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hotosynthes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photosynthesi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738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vs. organic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954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Inorganic			     Organic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0			</a:t>
            </a:r>
            <a:r>
              <a:rPr lang="en-US" u="sng" dirty="0" smtClean="0"/>
              <a:t>C</a:t>
            </a:r>
            <a:r>
              <a:rPr lang="en-US" baseline="-25000" dirty="0" smtClean="0"/>
              <a:t>6</a:t>
            </a:r>
            <a:r>
              <a:rPr lang="en-US" u="sng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pic>
        <p:nvPicPr>
          <p:cNvPr id="9" name="Picture 6" descr="Image result for mitochondria cell re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199"/>
            <a:ext cx="4343400" cy="408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8308848" cy="1935162"/>
          </a:xfrm>
        </p:spPr>
        <p:txBody>
          <a:bodyPr/>
          <a:lstStyle/>
          <a:p>
            <a:r>
              <a:rPr lang="en-US" dirty="0" smtClean="0"/>
              <a:t>Guard cells open and close </a:t>
            </a:r>
            <a:r>
              <a:rPr lang="en-US" dirty="0" err="1" smtClean="0"/>
              <a:t>stomates</a:t>
            </a:r>
            <a:r>
              <a:rPr lang="en-US" dirty="0" smtClean="0"/>
              <a:t> (openings in leaves) to regulate water loss and gas exchange</a:t>
            </a:r>
            <a:endParaRPr lang="en-US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7008017" cy="23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&amp;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Processes such as digestion and synthesis are </a:t>
            </a:r>
            <a:r>
              <a:rPr lang="en-US" dirty="0"/>
              <a:t>made possible by </a:t>
            </a:r>
            <a:r>
              <a:rPr lang="en-US" dirty="0" smtClean="0"/>
              <a:t>biological </a:t>
            </a:r>
            <a:r>
              <a:rPr lang="en-US" dirty="0"/>
              <a:t>catalysts called enzymes. </a:t>
            </a:r>
            <a:endParaRPr lang="en-US" dirty="0" smtClean="0"/>
          </a:p>
          <a:p>
            <a:r>
              <a:rPr lang="en-US" dirty="0" smtClean="0"/>
              <a:t>Enzymes affect </a:t>
            </a:r>
            <a:r>
              <a:rPr lang="en-US" dirty="0"/>
              <a:t>the rates of chemical </a:t>
            </a:r>
            <a:r>
              <a:rPr lang="en-US" dirty="0" smtClean="0"/>
              <a:t>reactions. </a:t>
            </a:r>
            <a:endParaRPr lang="en-US" dirty="0"/>
          </a:p>
          <a:p>
            <a:endParaRPr lang="en-US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that affect Enzyme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3276600"/>
          </a:xfrm>
        </p:spPr>
        <p:txBody>
          <a:bodyPr/>
          <a:lstStyle/>
          <a:p>
            <a:r>
              <a:rPr lang="en-US" dirty="0"/>
              <a:t>The rate at which enzymes work can be influenced by internal environmental factors such as pH and temperature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Denature – change in shape of enzyme</a:t>
            </a:r>
            <a:endParaRPr lang="en-US" dirty="0"/>
          </a:p>
        </p:txBody>
      </p:sp>
      <p:sp>
        <p:nvSpPr>
          <p:cNvPr id="4" name="AutoShape 2" descr="Image result for denature enzy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0" b="14122"/>
          <a:stretch/>
        </p:blipFill>
        <p:spPr bwMode="auto">
          <a:xfrm>
            <a:off x="2209800" y="4232635"/>
            <a:ext cx="5534025" cy="21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Celled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/>
          <a:lstStyle/>
          <a:p>
            <a:r>
              <a:rPr lang="en-US" dirty="0"/>
              <a:t>The structures </a:t>
            </a:r>
            <a:r>
              <a:rPr lang="en-US" dirty="0" smtClean="0"/>
              <a:t>of single-celled </a:t>
            </a:r>
            <a:r>
              <a:rPr lang="en-US" dirty="0"/>
              <a:t>organisms </a:t>
            </a:r>
            <a:r>
              <a:rPr lang="en-US" dirty="0" smtClean="0"/>
              <a:t>allow them to perform the life processes similar </a:t>
            </a:r>
            <a:r>
              <a:rPr lang="en-US" dirty="0"/>
              <a:t>to the tissues and systems found in multicellular </a:t>
            </a:r>
            <a:r>
              <a:rPr lang="en-US" dirty="0" smtClean="0"/>
              <a:t>organisms.</a:t>
            </a:r>
          </a:p>
          <a:p>
            <a:r>
              <a:rPr lang="en-US" dirty="0" smtClean="0"/>
              <a:t>Ex. Cell membrane – waste removal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12099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4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celled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Contractile vacuole of paramecium pumps out excess water.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28</a:t>
            </a:fld>
            <a:endParaRPr lang="en-U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38832" r="48859" b="8522"/>
          <a:stretch/>
        </p:blipFill>
        <p:spPr bwMode="auto">
          <a:xfrm>
            <a:off x="2971800" y="2514600"/>
            <a:ext cx="4279769" cy="36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0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capable of carrying out all life functions</a:t>
            </a:r>
          </a:p>
          <a:p>
            <a:r>
              <a:rPr lang="en-US" dirty="0" smtClean="0"/>
              <a:t>Cells come in different shapes and sizes to enhance their functions</a:t>
            </a:r>
          </a:p>
          <a:p>
            <a:r>
              <a:rPr lang="en-US" dirty="0" smtClean="0"/>
              <a:t>Structure – Function</a:t>
            </a:r>
          </a:p>
          <a:p>
            <a:r>
              <a:rPr lang="en-US" dirty="0" smtClean="0"/>
              <a:t>Ex. Red blood cells are round and smooth to allow them to move through the blood stream</a:t>
            </a:r>
            <a:endParaRPr lang="en-US" dirty="0"/>
          </a:p>
        </p:txBody>
      </p:sp>
      <p:pic>
        <p:nvPicPr>
          <p:cNvPr id="1028" name="Picture 4" descr="Image result for red blood cell sick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81600"/>
            <a:ext cx="2590446" cy="15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8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Organelles</a:t>
            </a:r>
            <a:endParaRPr lang="en-US" dirty="0" smtClean="0"/>
          </a:p>
          <a:p>
            <a:r>
              <a:rPr lang="en-US" dirty="0" smtClean="0"/>
              <a:t>Cells</a:t>
            </a:r>
          </a:p>
          <a:p>
            <a:r>
              <a:rPr lang="en-US" dirty="0" smtClean="0"/>
              <a:t>Tissues</a:t>
            </a:r>
          </a:p>
          <a:p>
            <a:r>
              <a:rPr lang="en-US" dirty="0" smtClean="0"/>
              <a:t>Organs</a:t>
            </a:r>
          </a:p>
          <a:p>
            <a:r>
              <a:rPr lang="en-US" dirty="0" smtClean="0"/>
              <a:t>Organ Systems</a:t>
            </a:r>
          </a:p>
          <a:p>
            <a:r>
              <a:rPr lang="en-US" dirty="0" smtClean="0"/>
              <a:t>Organism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3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575" y="40849"/>
            <a:ext cx="7498080" cy="873551"/>
          </a:xfrm>
        </p:spPr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222" y="762000"/>
            <a:ext cx="7790688" cy="5029200"/>
          </a:xfrm>
        </p:spPr>
        <p:txBody>
          <a:bodyPr/>
          <a:lstStyle/>
          <a:p>
            <a:r>
              <a:rPr lang="en-US" dirty="0" smtClean="0"/>
              <a:t>Inside the cell are small structures called organelles that carry out specific jobs</a:t>
            </a:r>
            <a:endParaRPr lang="en-US" dirty="0"/>
          </a:p>
        </p:txBody>
      </p:sp>
      <p:pic>
        <p:nvPicPr>
          <p:cNvPr id="4" name="Picture 3" descr="YR9 Topic 2: Cells - AMAZING WORLD OF SCIENCE WITH MR. GRE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6"/>
          <a:stretch/>
        </p:blipFill>
        <p:spPr>
          <a:xfrm>
            <a:off x="717819" y="1905000"/>
            <a:ext cx="8307591" cy="4953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088" y="1447800"/>
            <a:ext cx="7848600" cy="1971674"/>
          </a:xfrm>
        </p:spPr>
        <p:txBody>
          <a:bodyPr>
            <a:normAutofit/>
          </a:bodyPr>
          <a:lstStyle/>
          <a:p>
            <a:r>
              <a:rPr lang="en-US" dirty="0" smtClean="0"/>
              <a:t>“Selectively permeable” - Allows the passage of materials into and out of the cell </a:t>
            </a:r>
          </a:p>
          <a:p>
            <a:r>
              <a:rPr lang="en-US" dirty="0" smtClean="0"/>
              <a:t>Receptors - recognition of chemical signals</a:t>
            </a:r>
            <a:endParaRPr lang="en-US" dirty="0"/>
          </a:p>
        </p:txBody>
      </p:sp>
      <p:pic>
        <p:nvPicPr>
          <p:cNvPr id="1028" name="Picture 4" descr="Image result for cell 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" y="3419474"/>
            <a:ext cx="78486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Receptors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714488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Cellular communication – specific receptors respond based on the shape of the signal molecule.</a:t>
            </a:r>
          </a:p>
          <a:p>
            <a:pPr lvl="1"/>
            <a:r>
              <a:rPr lang="en-US" dirty="0" smtClean="0"/>
              <a:t>Ex. Insulin binds to receptors on cells to allow glucose (sugar)to enter the cells after eating.</a:t>
            </a:r>
          </a:p>
          <a:p>
            <a:pPr lvl="1"/>
            <a:r>
              <a:rPr lang="en-US" dirty="0" smtClean="0"/>
              <a:t>If blocked this can disrupt homeostasis</a:t>
            </a:r>
            <a:endParaRPr lang="en-US" dirty="0"/>
          </a:p>
        </p:txBody>
      </p:sp>
      <p:pic>
        <p:nvPicPr>
          <p:cNvPr id="2050" name="Picture 2" descr="Image result for cell recept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5"/>
          <a:stretch/>
        </p:blipFill>
        <p:spPr bwMode="auto">
          <a:xfrm>
            <a:off x="2057400" y="3657600"/>
            <a:ext cx="5086350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199" cy="3429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movement of molecules from high to low concentration until equilibrium is reached.</a:t>
            </a:r>
          </a:p>
          <a:p>
            <a:r>
              <a:rPr lang="en-US" sz="2800" dirty="0" smtClean="0"/>
              <a:t>No ATP energy needed</a:t>
            </a:r>
          </a:p>
          <a:p>
            <a:r>
              <a:rPr lang="en-US" sz="2800" dirty="0" smtClean="0"/>
              <a:t>Large </a:t>
            </a:r>
            <a:r>
              <a:rPr lang="en-US" sz="2800" dirty="0"/>
              <a:t>organic food </a:t>
            </a:r>
            <a:r>
              <a:rPr lang="en-US" sz="2800" dirty="0" smtClean="0"/>
              <a:t>molecules, like starch, must first  </a:t>
            </a:r>
            <a:r>
              <a:rPr lang="en-US" sz="2800" dirty="0"/>
              <a:t>be broken down </a:t>
            </a:r>
            <a:r>
              <a:rPr lang="en-US" sz="2800" dirty="0" smtClean="0"/>
              <a:t>into simple </a:t>
            </a:r>
            <a:r>
              <a:rPr lang="en-US" sz="2800" dirty="0"/>
              <a:t>sugars </a:t>
            </a:r>
            <a:r>
              <a:rPr lang="en-US" sz="2800" dirty="0" smtClean="0"/>
              <a:t>in </a:t>
            </a:r>
            <a:r>
              <a:rPr lang="en-US" sz="2800" dirty="0"/>
              <a:t>order to enter cells.</a:t>
            </a:r>
          </a:p>
          <a:p>
            <a:endParaRPr lang="en-US" dirty="0"/>
          </a:p>
        </p:txBody>
      </p:sp>
      <p:pic>
        <p:nvPicPr>
          <p:cNvPr id="2052" name="Picture 4" descr="Image result for glucose starch 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9999"/>
            <a:ext cx="2514600" cy="16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lucose starch 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95437"/>
            <a:ext cx="4953000" cy="36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8D29-B311-46CB-81D9-57478C0E5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8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2358</TotalTime>
  <Words>598</Words>
  <Application>Microsoft Office PowerPoint</Application>
  <PresentationFormat>On-screen Show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Cells and Processes</vt:lpstr>
      <vt:lpstr>Intro to Cells</vt:lpstr>
      <vt:lpstr>Cell Specialization</vt:lpstr>
      <vt:lpstr>PowerPoint Presentation</vt:lpstr>
      <vt:lpstr>Cell Organization</vt:lpstr>
      <vt:lpstr>Cell Organelles</vt:lpstr>
      <vt:lpstr>Cell Membrane</vt:lpstr>
      <vt:lpstr>Receptors and Response</vt:lpstr>
      <vt:lpstr>Diffusion</vt:lpstr>
      <vt:lpstr>Osmosis</vt:lpstr>
      <vt:lpstr>Active Transport</vt:lpstr>
      <vt:lpstr>PowerPoint Presentation</vt:lpstr>
      <vt:lpstr>Nucleus</vt:lpstr>
      <vt:lpstr>Cell reproduction</vt:lpstr>
      <vt:lpstr>Ribosome &amp; ER</vt:lpstr>
      <vt:lpstr>Protein Synthesis</vt:lpstr>
      <vt:lpstr>Mitochondria</vt:lpstr>
      <vt:lpstr>Cell Respiration</vt:lpstr>
      <vt:lpstr>ATP = adenosine triphosphate</vt:lpstr>
      <vt:lpstr>Plant vs. Animal</vt:lpstr>
      <vt:lpstr>Chloroplast</vt:lpstr>
      <vt:lpstr>Photosynthesis</vt:lpstr>
      <vt:lpstr>Inorganic vs. organic</vt:lpstr>
      <vt:lpstr>Homeostasis Leaf</vt:lpstr>
      <vt:lpstr>Digestion &amp; Enzymes</vt:lpstr>
      <vt:lpstr>Factors that affect Enzyme Activity </vt:lpstr>
      <vt:lpstr>Single Celled Organism</vt:lpstr>
      <vt:lpstr>Single celled organism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and Processes</dc:title>
  <dc:creator>Criddle</dc:creator>
  <cp:lastModifiedBy>admin</cp:lastModifiedBy>
  <cp:revision>42</cp:revision>
  <dcterms:created xsi:type="dcterms:W3CDTF">2019-09-14T16:50:59Z</dcterms:created>
  <dcterms:modified xsi:type="dcterms:W3CDTF">2019-09-20T16:33:41Z</dcterms:modified>
</cp:coreProperties>
</file>